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8" r:id="rId6"/>
    <p:sldId id="269" r:id="rId7"/>
    <p:sldId id="259" r:id="rId8"/>
    <p:sldId id="263" r:id="rId9"/>
    <p:sldId id="264" r:id="rId10"/>
    <p:sldId id="265" r:id="rId11"/>
    <p:sldId id="266" r:id="rId12"/>
    <p:sldId id="267" r:id="rId13"/>
    <p:sldId id="275" r:id="rId14"/>
    <p:sldId id="270" r:id="rId15"/>
    <p:sldId id="271" r:id="rId16"/>
    <p:sldId id="272" r:id="rId17"/>
    <p:sldId id="273" r:id="rId18"/>
    <p:sldId id="262" r:id="rId19"/>
    <p:sldId id="276" r:id="rId20"/>
    <p:sldId id="27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D9B1-7C3F-4017-984A-70B974068D39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7D9D-FB13-4D10-8BA5-EAF18FC85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2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10-30 keer</a:t>
            </a:r>
            <a:r>
              <a:rPr lang="nl-NL" baseline="0" dirty="0" smtClean="0"/>
              <a:t> per minuut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7D9D-FB13-4D10-8BA5-EAF18FC850A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21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57D9D-FB13-4D10-8BA5-EAF18FC850A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63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28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28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3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20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29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0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3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76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42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50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A147-91B3-437B-A02D-550B8CF08D1A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DC2D-1492-4A40-AA99-29A5A3EEBC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6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platform.ontwikkelcentrum.nl/CMS/CDS/Ontwikkelcentrum/Published%20content/Kenniskiem/93510%20EHBO%20bij%20dieren/93510/93510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2600" y="2516823"/>
            <a:ext cx="9144000" cy="2387600"/>
          </a:xfrm>
        </p:spPr>
        <p:txBody>
          <a:bodyPr>
            <a:normAutofit/>
          </a:bodyPr>
          <a:lstStyle/>
          <a:p>
            <a:r>
              <a:rPr lang="nl-NL" sz="8800" b="1" dirty="0" smtClean="0">
                <a:solidFill>
                  <a:schemeClr val="bg1"/>
                </a:solidFill>
              </a:rPr>
              <a:t>EHBO</a:t>
            </a:r>
            <a:endParaRPr lang="nl-NL" sz="8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2600" y="5202238"/>
            <a:ext cx="9144000" cy="165576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Deskundig en vakbekwaam handelen bij afwijkingen</a:t>
            </a:r>
            <a:endParaRPr lang="nl-NL" sz="3600" dirty="0"/>
          </a:p>
        </p:txBody>
      </p:sp>
      <p:pic>
        <p:nvPicPr>
          <p:cNvPr id="4" name="Picture 2" descr="Afbeeldingsresultaat voor EHBO die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9377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Ademhaling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134100" cy="4351338"/>
          </a:xfrm>
        </p:spPr>
        <p:txBody>
          <a:bodyPr/>
          <a:lstStyle/>
          <a:p>
            <a:r>
              <a:rPr lang="nl-NL" dirty="0" smtClean="0"/>
              <a:t>Is de </a:t>
            </a:r>
            <a:r>
              <a:rPr lang="nl-NL" dirty="0" err="1" smtClean="0"/>
              <a:t>ademweg</a:t>
            </a:r>
            <a:r>
              <a:rPr lang="nl-NL" dirty="0" smtClean="0"/>
              <a:t> vrij?</a:t>
            </a:r>
          </a:p>
          <a:p>
            <a:r>
              <a:rPr lang="nl-NL" dirty="0" err="1" smtClean="0"/>
              <a:t>Heimlich</a:t>
            </a:r>
            <a:endParaRPr lang="nl-NL" dirty="0" smtClean="0"/>
          </a:p>
          <a:p>
            <a:r>
              <a:rPr lang="nl-NL" dirty="0" smtClean="0"/>
              <a:t>Waar let je op bij de ademhaling?</a:t>
            </a:r>
          </a:p>
          <a:p>
            <a:pPr lvl="1"/>
            <a:r>
              <a:rPr lang="nl-NL" dirty="0" smtClean="0"/>
              <a:t>Type ademhaling</a:t>
            </a:r>
          </a:p>
          <a:p>
            <a:pPr lvl="1"/>
            <a:r>
              <a:rPr lang="nl-NL" dirty="0" smtClean="0"/>
              <a:t>Frequentie</a:t>
            </a:r>
          </a:p>
          <a:p>
            <a:pPr lvl="1"/>
            <a:r>
              <a:rPr lang="nl-NL" dirty="0" smtClean="0"/>
              <a:t>Geluiden bij ademen</a:t>
            </a:r>
          </a:p>
          <a:p>
            <a:r>
              <a:rPr lang="nl-NL" dirty="0" smtClean="0"/>
              <a:t>Weten jullie nog de gemiddelde ademhalingsfrequentie van een hond?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1112713"/>
            <a:ext cx="5471160" cy="547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Reflexen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4431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Kijk naar het bewustzijnsniveau van de hond</a:t>
            </a:r>
          </a:p>
          <a:p>
            <a:pPr lvl="1"/>
            <a:r>
              <a:rPr lang="nl-NL" dirty="0" err="1"/>
              <a:t>Sopor</a:t>
            </a:r>
            <a:r>
              <a:rPr lang="nl-NL" dirty="0"/>
              <a:t>: verminderd bewustzijn</a:t>
            </a:r>
          </a:p>
          <a:p>
            <a:pPr lvl="1"/>
            <a:r>
              <a:rPr lang="nl-NL" dirty="0"/>
              <a:t>Stupor: bewusteloos</a:t>
            </a:r>
          </a:p>
          <a:p>
            <a:pPr lvl="1"/>
            <a:r>
              <a:rPr lang="nl-NL" dirty="0"/>
              <a:t>Coma: diep bewusteloos</a:t>
            </a:r>
          </a:p>
          <a:p>
            <a:endParaRPr lang="nl-NL" dirty="0" smtClean="0"/>
          </a:p>
          <a:p>
            <a:r>
              <a:rPr lang="nl-NL" dirty="0" smtClean="0"/>
              <a:t>Geen enkele reflexen = dood</a:t>
            </a:r>
          </a:p>
          <a:p>
            <a:pPr marL="0" indent="0">
              <a:buNone/>
            </a:pPr>
            <a:endParaRPr lang="nl-NL" dirty="0" smtClean="0"/>
          </a:p>
          <a:p>
            <a:pPr marL="514350" indent="-514350">
              <a:buAutoNum type="arabicPeriod"/>
            </a:pPr>
            <a:r>
              <a:rPr lang="nl-NL" dirty="0" smtClean="0"/>
              <a:t>Ooglidreflex</a:t>
            </a:r>
          </a:p>
          <a:p>
            <a:pPr marL="514350" indent="-514350">
              <a:buAutoNum type="arabicPeriod"/>
            </a:pPr>
            <a:r>
              <a:rPr lang="nl-NL" dirty="0" smtClean="0"/>
              <a:t>Pupilreflex</a:t>
            </a:r>
          </a:p>
          <a:p>
            <a:pPr marL="514350" indent="-514350">
              <a:buAutoNum type="arabicPeriod"/>
            </a:pPr>
            <a:r>
              <a:rPr lang="nl-NL" dirty="0" smtClean="0"/>
              <a:t>Terugtrekreflex</a:t>
            </a:r>
          </a:p>
          <a:p>
            <a:pPr marL="514350" indent="-514350">
              <a:buAutoNum type="arabicPeriod"/>
            </a:pPr>
            <a:r>
              <a:rPr lang="nl-NL" dirty="0" smtClean="0"/>
              <a:t>Pijnperceptie</a:t>
            </a:r>
          </a:p>
          <a:p>
            <a:pPr marL="514350" indent="-514350">
              <a:buAutoNum type="arabicPeriod"/>
            </a:pPr>
            <a:r>
              <a:rPr lang="nl-NL" dirty="0" smtClean="0"/>
              <a:t>Anusreflex</a:t>
            </a:r>
          </a:p>
          <a:p>
            <a:pPr marL="514350" indent="-514350">
              <a:buAutoNum type="arabicPeriod"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33" y="205104"/>
            <a:ext cx="4999567" cy="37496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3365149"/>
            <a:ext cx="4207589" cy="3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310" y="365125"/>
            <a:ext cx="10778490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 2: Reanimatie hond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" y="1690688"/>
            <a:ext cx="3034651" cy="3034651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76" y="1690687"/>
            <a:ext cx="3034651" cy="303465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40" y="1690688"/>
            <a:ext cx="3034651" cy="303465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89" y="1663887"/>
            <a:ext cx="3061452" cy="306145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74" y="4417226"/>
            <a:ext cx="2321228" cy="23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Stappen van het reanimeren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551709"/>
            <a:ext cx="11603183" cy="5140037"/>
          </a:xfrm>
        </p:spPr>
        <p:txBody>
          <a:bodyPr>
            <a:normAutofit/>
          </a:bodyPr>
          <a:lstStyle/>
          <a:p>
            <a:r>
              <a:rPr lang="nl-NL" dirty="0" smtClean="0"/>
              <a:t>Wat doe je eerst?</a:t>
            </a:r>
          </a:p>
          <a:p>
            <a:pPr lvl="1"/>
            <a:r>
              <a:rPr lang="nl-NL" dirty="0" smtClean="0"/>
              <a:t>Zoek </a:t>
            </a:r>
            <a:r>
              <a:rPr lang="nl-NL" dirty="0"/>
              <a:t>een veilige omgeving op voor mens en dier</a:t>
            </a:r>
          </a:p>
          <a:p>
            <a:pPr lvl="1"/>
            <a:r>
              <a:rPr lang="nl-NL" dirty="0"/>
              <a:t>Bel of laat iemand een dierenarts of dierenambulance bellen</a:t>
            </a:r>
          </a:p>
          <a:p>
            <a:r>
              <a:rPr lang="nl-NL" dirty="0" smtClean="0"/>
              <a:t>Gevolgd door een SPAR onderzoek</a:t>
            </a:r>
          </a:p>
          <a:p>
            <a:pPr lvl="1"/>
            <a:r>
              <a:rPr lang="nl-NL" dirty="0" smtClean="0"/>
              <a:t>Controleer de slijmvliezen, pols, ademhaling en reflexen</a:t>
            </a:r>
          </a:p>
          <a:p>
            <a:pPr lvl="1"/>
            <a:r>
              <a:rPr lang="nl-NL" dirty="0" smtClean="0"/>
              <a:t>Maak de luchtweg vrij en leg het dier in de juiste positie</a:t>
            </a:r>
          </a:p>
          <a:p>
            <a:r>
              <a:rPr lang="nl-NL" dirty="0" smtClean="0"/>
              <a:t>Gevolgd door de hartmassage aangevuld door beademing</a:t>
            </a:r>
          </a:p>
          <a:p>
            <a:pPr lvl="1"/>
            <a:r>
              <a:rPr lang="nl-NL" dirty="0" smtClean="0"/>
              <a:t>Het liefste binnen 4-6 minuten (hoe sneller hoe beter)</a:t>
            </a:r>
          </a:p>
          <a:p>
            <a:pPr lvl="1"/>
            <a:r>
              <a:rPr lang="nl-NL" dirty="0" smtClean="0"/>
              <a:t>Reanimeren: 2x per seconde (afhankelijke van de grootte van het dier) halve minuut</a:t>
            </a:r>
          </a:p>
          <a:p>
            <a:pPr lvl="1"/>
            <a:r>
              <a:rPr lang="nl-NL" dirty="0" smtClean="0"/>
              <a:t>Mond of neusbeademing: 2x achter elkaar </a:t>
            </a:r>
          </a:p>
          <a:p>
            <a:pPr lvl="1"/>
            <a:r>
              <a:rPr lang="nl-NL" dirty="0" smtClean="0"/>
              <a:t>Na elke twee minuten controleer je de pols</a:t>
            </a:r>
          </a:p>
          <a:p>
            <a:pPr lvl="1"/>
            <a:r>
              <a:rPr lang="nl-NL" dirty="0" smtClean="0"/>
              <a:t>Stop zodra er pols is!</a:t>
            </a:r>
          </a:p>
        </p:txBody>
      </p:sp>
    </p:spTree>
    <p:extLst>
      <p:ext uri="{BB962C8B-B14F-4D97-AF65-F5344CB8AC3E}">
        <p14:creationId xmlns:p14="http://schemas.microsoft.com/office/powerpoint/2010/main" val="17773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 3: Wondverband aanleggen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49249"/>
            <a:ext cx="10515600" cy="4351338"/>
          </a:xfrm>
        </p:spPr>
        <p:txBody>
          <a:bodyPr/>
          <a:lstStyle/>
          <a:p>
            <a:r>
              <a:rPr lang="nl-NL" dirty="0" smtClean="0"/>
              <a:t>Veel verschillende manieren van verband aanleggen, wij concentreren ons op het wondverband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Wondverband noodzakelijk voor:</a:t>
            </a:r>
          </a:p>
          <a:p>
            <a:pPr lvl="1"/>
            <a:r>
              <a:rPr lang="nl-NL" dirty="0" smtClean="0"/>
              <a:t>Bescherming tegen infecties van buitenaf</a:t>
            </a:r>
          </a:p>
          <a:p>
            <a:pPr lvl="1"/>
            <a:r>
              <a:rPr lang="nl-NL" dirty="0" smtClean="0"/>
              <a:t>Bescherming tegen stoten of schuren langs ruwe oppervlakken of scherpe randen</a:t>
            </a:r>
          </a:p>
          <a:p>
            <a:pPr lvl="1"/>
            <a:r>
              <a:rPr lang="nl-NL" dirty="0" smtClean="0"/>
              <a:t>Bedekt de zalf of het poeder waarmee de wond is behandeld</a:t>
            </a:r>
          </a:p>
          <a:p>
            <a:pPr lvl="1"/>
            <a:r>
              <a:rPr lang="nl-NL" dirty="0" smtClean="0"/>
              <a:t>Voorkomt likken of bijten aan de wond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5143174"/>
            <a:ext cx="5394960" cy="17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Verbandregels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44016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Werk zo schoon mogelijk</a:t>
            </a:r>
          </a:p>
          <a:p>
            <a:r>
              <a:rPr lang="nl-NL" dirty="0" smtClean="0"/>
              <a:t>Als je meer wonden moet verbinden, doe dan eerst de schoonste wond en daarna de geïnfecteerde wond</a:t>
            </a:r>
          </a:p>
          <a:p>
            <a:r>
              <a:rPr lang="nl-NL" dirty="0" smtClean="0"/>
              <a:t>Laat de wond niet onnodig onbedekt</a:t>
            </a:r>
          </a:p>
          <a:p>
            <a:r>
              <a:rPr lang="nl-NL" dirty="0" smtClean="0"/>
              <a:t>Kies de juiste materialen die passen bij het type wond</a:t>
            </a:r>
          </a:p>
          <a:p>
            <a:r>
              <a:rPr lang="nl-NL" dirty="0" smtClean="0"/>
              <a:t>Zorg dat je de ledematen in hun normale positie in het verband legt</a:t>
            </a:r>
          </a:p>
          <a:p>
            <a:r>
              <a:rPr lang="nl-NL" dirty="0" smtClean="0"/>
              <a:t>Leg het verband niet te strak aan</a:t>
            </a:r>
          </a:p>
          <a:p>
            <a:r>
              <a:rPr lang="nl-NL" dirty="0" smtClean="0"/>
              <a:t>Leg het verband gelijkmatig aan</a:t>
            </a:r>
          </a:p>
          <a:p>
            <a:r>
              <a:rPr lang="nl-NL" dirty="0" smtClean="0"/>
              <a:t>Kijk in de rol bij het afrollen</a:t>
            </a:r>
          </a:p>
          <a:p>
            <a:r>
              <a:rPr lang="nl-NL" dirty="0" smtClean="0"/>
              <a:t>Werk naar het hart toe</a:t>
            </a:r>
          </a:p>
          <a:p>
            <a:r>
              <a:rPr lang="nl-NL" dirty="0" smtClean="0"/>
              <a:t>Zorg voor een droog verband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02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Stappen van verband aanbrengen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Reinig en ontsmet de wond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Dek de wond af met een steriel gaasje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Stop wat watten tussen de teentjes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Breng een zachte beschermde onderlaag aan van </a:t>
            </a:r>
            <a:r>
              <a:rPr lang="nl-NL" dirty="0" err="1" smtClean="0"/>
              <a:t>polsterlaag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Breng een zelfklevend elastisch verband over de </a:t>
            </a:r>
            <a:r>
              <a:rPr lang="nl-NL" dirty="0" err="1" smtClean="0"/>
              <a:t>polsterlaag</a:t>
            </a:r>
            <a:r>
              <a:rPr lang="nl-NL" dirty="0" smtClean="0"/>
              <a:t> aan, begin bij de tenen en eindig door een randje vrij te houden bij de </a:t>
            </a:r>
            <a:r>
              <a:rPr lang="nl-NL" dirty="0" err="1" smtClean="0"/>
              <a:t>polsterlaag</a:t>
            </a:r>
            <a:r>
              <a:rPr lang="nl-NL" dirty="0" smtClean="0"/>
              <a:t> om schuren te voorkomen.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34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64" y="189698"/>
            <a:ext cx="8809672" cy="6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 4:  Triage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Vraaggesprek om ernst van de spoedsituaties in te kunnen schatten</a:t>
            </a:r>
          </a:p>
          <a:p>
            <a:pPr lvl="1"/>
            <a:r>
              <a:rPr lang="nl-NL" dirty="0"/>
              <a:t>Levensbedreigende spoedgevallen</a:t>
            </a:r>
          </a:p>
          <a:p>
            <a:pPr lvl="1"/>
            <a:r>
              <a:rPr lang="nl-NL" dirty="0"/>
              <a:t>Niet direct levensbedreigende spoedgevallen</a:t>
            </a:r>
          </a:p>
          <a:p>
            <a:pPr lvl="1"/>
            <a:r>
              <a:rPr lang="nl-NL" dirty="0"/>
              <a:t>Lichte </a:t>
            </a:r>
            <a:r>
              <a:rPr lang="nl-NL" dirty="0" smtClean="0"/>
              <a:t>spoedgevallen</a:t>
            </a:r>
          </a:p>
          <a:p>
            <a:pPr lvl="1"/>
            <a:r>
              <a:rPr lang="nl-NL" dirty="0" smtClean="0"/>
              <a:t>Geen spoedgevallen</a:t>
            </a:r>
            <a:endParaRPr lang="nl-NL" dirty="0"/>
          </a:p>
          <a:p>
            <a:r>
              <a:rPr lang="nl-NL" dirty="0" smtClean="0"/>
              <a:t>Hoe reageer jij op een spoedgeval?</a:t>
            </a:r>
          </a:p>
          <a:p>
            <a:r>
              <a:rPr lang="nl-NL" dirty="0" smtClean="0"/>
              <a:t>Beantwoorden van de opdrachten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3569363"/>
            <a:ext cx="4110037" cy="30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</p:spPr>
        <p:txBody>
          <a:bodyPr/>
          <a:lstStyle/>
          <a:p>
            <a:pPr algn="ctr"/>
            <a:r>
              <a:rPr lang="nl-NL" b="1" dirty="0" smtClean="0"/>
              <a:t>Ga nu aan de slag! </a:t>
            </a:r>
            <a:br>
              <a:rPr lang="nl-NL" b="1" dirty="0" smtClean="0"/>
            </a:br>
            <a:r>
              <a:rPr lang="nl-NL" b="1" dirty="0" smtClean="0"/>
              <a:t>Je krijgt 10-15 minuten per opdracht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Groepjes zijn al gevormd</a:t>
            </a:r>
          </a:p>
          <a:p>
            <a:r>
              <a:rPr lang="nl-NL" dirty="0" smtClean="0"/>
              <a:t>Start met het Opdrachtnummer voor je naam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Je draait vervolgens door (pas als dat wordt aangegeven!)</a:t>
            </a:r>
          </a:p>
          <a:p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25147"/>
              </p:ext>
            </p:extLst>
          </p:nvPr>
        </p:nvGraphicFramePr>
        <p:xfrm>
          <a:off x="10333039" y="1814122"/>
          <a:ext cx="2507248" cy="4963344"/>
        </p:xfrm>
        <a:graphic>
          <a:graphicData uri="http://schemas.openxmlformats.org/drawingml/2006/table">
            <a:tbl>
              <a:tblPr/>
              <a:tblGrid>
                <a:gridCol w="2507248">
                  <a:extLst>
                    <a:ext uri="{9D8B030D-6E8A-4147-A177-3AD203B41FA5}">
                      <a16:colId xmlns:a16="http://schemas.microsoft.com/office/drawing/2014/main" val="2340967599"/>
                    </a:ext>
                  </a:extLst>
                </a:gridCol>
              </a:tblGrid>
              <a:tr h="310209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 Kim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25371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 Arthur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420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 Heleen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026061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 Carmen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85126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 Femke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149189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r>
                        <a:rPr lang="nl-NL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Renske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149172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 Wietske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783623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 Anniek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554781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 Kim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052835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nl-NL" sz="1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Yulin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498543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 Kayleigh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218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r>
                        <a:rPr lang="nl-NL" sz="1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Nina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616816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marL="0" indent="0" algn="l" fontAlgn="b">
                        <a:buNone/>
                      </a:pPr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 Carlijn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717929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 Larissa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67928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 Silke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431888"/>
                  </a:ext>
                </a:extLst>
              </a:tr>
              <a:tr h="310209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 Kelly</a:t>
                      </a:r>
                      <a:endParaRPr lang="nl-N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13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4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gaan we vandaag doen?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praktische handelingen verrichten in één uur</a:t>
            </a:r>
          </a:p>
          <a:p>
            <a:r>
              <a:rPr lang="nl-NL" dirty="0" smtClean="0"/>
              <a:t>Werken in vier groepjes</a:t>
            </a:r>
          </a:p>
          <a:p>
            <a:r>
              <a:rPr lang="nl-NL" dirty="0" smtClean="0"/>
              <a:t>Vier opdrachten (10-15 minuten per opdracht) in te vullen op papier</a:t>
            </a:r>
          </a:p>
          <a:p>
            <a:r>
              <a:rPr lang="nl-NL" dirty="0" smtClean="0"/>
              <a:t>Bron: </a:t>
            </a:r>
            <a:r>
              <a:rPr lang="nl-NL" dirty="0" smtClean="0">
                <a:hlinkClick r:id="rId2"/>
              </a:rPr>
              <a:t>Kenniskiem EHBO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528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Nabespreken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Opdracht 1: SPAR onderzoek doen</a:t>
            </a:r>
          </a:p>
          <a:p>
            <a:r>
              <a:rPr lang="nl-NL" dirty="0" smtClean="0"/>
              <a:t>Opdracht 2: Noodverband aanbrengen bij de poot</a:t>
            </a:r>
          </a:p>
          <a:p>
            <a:r>
              <a:rPr lang="nl-NL" dirty="0" smtClean="0"/>
              <a:t>Opdracht 3: Reanimatie hond</a:t>
            </a:r>
          </a:p>
          <a:p>
            <a:r>
              <a:rPr lang="nl-NL" dirty="0" smtClean="0"/>
              <a:t>Opdracht 4: Triage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Zijn er nog vragen over deze opdrachten?</a:t>
            </a:r>
          </a:p>
          <a:p>
            <a:pPr marL="0" indent="0">
              <a:buNone/>
            </a:pPr>
            <a:r>
              <a:rPr lang="nl-NL" dirty="0" smtClean="0"/>
              <a:t>Wat vonden jullie van deze les?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4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Leerdoelen van deze les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tx2"/>
                </a:solidFill>
              </a:rPr>
              <a:t>De student is in staat om aan het einde van deze les:</a:t>
            </a:r>
          </a:p>
          <a:p>
            <a:pPr>
              <a:buFontTx/>
              <a:buChar char="-"/>
            </a:pPr>
            <a:r>
              <a:rPr lang="nl-NL" i="1" dirty="0" smtClean="0"/>
              <a:t>Een SPAR onderzoek uit te voeren en conclusies te trekken op basis van dit onderzoek over de mate van spoed</a:t>
            </a:r>
          </a:p>
          <a:p>
            <a:pPr>
              <a:buFontTx/>
              <a:buChar char="-"/>
            </a:pPr>
            <a:r>
              <a:rPr lang="nl-NL" i="1" dirty="0" smtClean="0"/>
              <a:t>Een reanimatie uit te voeren op een hond</a:t>
            </a:r>
          </a:p>
          <a:p>
            <a:pPr>
              <a:buFontTx/>
              <a:buChar char="-"/>
            </a:pPr>
            <a:r>
              <a:rPr lang="nl-NL" i="1" dirty="0" smtClean="0"/>
              <a:t>Een noodverband aan te leggen bij een bloeding aan een poot van een hond</a:t>
            </a:r>
          </a:p>
          <a:p>
            <a:pPr>
              <a:buFontTx/>
              <a:buChar char="-"/>
            </a:pPr>
            <a:r>
              <a:rPr lang="nl-NL" i="1" dirty="0" smtClean="0"/>
              <a:t>Een spoedsituatie in te schatten en op de juiste manier te kunnen handelen</a:t>
            </a:r>
          </a:p>
          <a:p>
            <a:pPr>
              <a:buFontTx/>
              <a:buChar char="-"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EHBO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Redden van het leven van een dier</a:t>
            </a:r>
          </a:p>
          <a:p>
            <a:r>
              <a:rPr lang="nl-NL" dirty="0"/>
              <a:t>Het lijden van een dier verlichten</a:t>
            </a:r>
          </a:p>
          <a:p>
            <a:r>
              <a:rPr lang="nl-NL" dirty="0"/>
              <a:t>Verergeren van klachten voorkomen</a:t>
            </a:r>
          </a:p>
          <a:p>
            <a:r>
              <a:rPr lang="nl-NL" dirty="0"/>
              <a:t>Herstel van het dier bevorderen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3" y="3574039"/>
            <a:ext cx="4746480" cy="30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Regels van de EHBO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Blijf rustig!</a:t>
            </a:r>
          </a:p>
          <a:p>
            <a:r>
              <a:rPr lang="nl-NL" dirty="0"/>
              <a:t>Let op gevaar voor jezelf, dier en omgeving.</a:t>
            </a:r>
          </a:p>
          <a:p>
            <a:r>
              <a:rPr lang="nl-NL" dirty="0"/>
              <a:t>Voorkom onnodige afkoeling van het dier</a:t>
            </a:r>
          </a:p>
          <a:p>
            <a:r>
              <a:rPr lang="nl-NL" dirty="0"/>
              <a:t>Informeer zo snel mogelijk de dierenarts en geef je bevindingen door.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Je bent natuurlijk geen dierenarts!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15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Hanteren en fixeren?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ook alweer het verschil?</a:t>
            </a:r>
          </a:p>
          <a:p>
            <a:r>
              <a:rPr lang="nl-NL" dirty="0" smtClean="0"/>
              <a:t>Fixeren en dwangmiddelen:</a:t>
            </a:r>
          </a:p>
          <a:p>
            <a:pPr lvl="1"/>
            <a:r>
              <a:rPr lang="nl-NL" dirty="0"/>
              <a:t>Handdoek</a:t>
            </a:r>
          </a:p>
          <a:p>
            <a:pPr lvl="1"/>
            <a:r>
              <a:rPr lang="nl-NL" dirty="0"/>
              <a:t>Vangstok</a:t>
            </a:r>
          </a:p>
          <a:p>
            <a:pPr lvl="1"/>
            <a:r>
              <a:rPr lang="nl-NL" dirty="0"/>
              <a:t>Doos</a:t>
            </a:r>
          </a:p>
          <a:p>
            <a:pPr lvl="1"/>
            <a:r>
              <a:rPr lang="nl-NL" dirty="0"/>
              <a:t>Snuitje/muilkorf</a:t>
            </a:r>
          </a:p>
          <a:p>
            <a:pPr lvl="1"/>
            <a:r>
              <a:rPr lang="nl-NL" dirty="0"/>
              <a:t>Strikbandje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Opdracht 1: Onderzoek het dier bij spoed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4531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7" y="841951"/>
            <a:ext cx="4184073" cy="627610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728960" cy="484949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Algemeen onderzoek</a:t>
            </a:r>
          </a:p>
          <a:p>
            <a:r>
              <a:rPr lang="nl-NL" dirty="0" smtClean="0"/>
              <a:t>SPAR-Methode</a:t>
            </a:r>
          </a:p>
          <a:p>
            <a:pPr lvl="1"/>
            <a:r>
              <a:rPr lang="nl-NL" dirty="0"/>
              <a:t>Slijmvliezen</a:t>
            </a:r>
          </a:p>
          <a:p>
            <a:pPr lvl="1"/>
            <a:r>
              <a:rPr lang="nl-NL" dirty="0"/>
              <a:t>Pols</a:t>
            </a:r>
          </a:p>
          <a:p>
            <a:pPr lvl="1"/>
            <a:r>
              <a:rPr lang="nl-NL" dirty="0"/>
              <a:t>Ademhaling</a:t>
            </a:r>
          </a:p>
          <a:p>
            <a:pPr lvl="1"/>
            <a:r>
              <a:rPr lang="nl-NL" dirty="0"/>
              <a:t>Reflexen</a:t>
            </a:r>
          </a:p>
          <a:p>
            <a:r>
              <a:rPr lang="nl-NL" dirty="0" smtClean="0"/>
              <a:t>ABCDE- Methode</a:t>
            </a:r>
          </a:p>
          <a:p>
            <a:pPr lvl="1"/>
            <a:r>
              <a:rPr lang="nl-NL" dirty="0" err="1" smtClean="0"/>
              <a:t>Airway</a:t>
            </a:r>
            <a:endParaRPr lang="nl-NL" dirty="0" smtClean="0"/>
          </a:p>
          <a:p>
            <a:pPr lvl="1"/>
            <a:r>
              <a:rPr lang="nl-NL" dirty="0" err="1" smtClean="0"/>
              <a:t>Breathing</a:t>
            </a:r>
            <a:endParaRPr lang="nl-NL" dirty="0" smtClean="0"/>
          </a:p>
          <a:p>
            <a:pPr lvl="1"/>
            <a:r>
              <a:rPr lang="nl-NL" dirty="0" err="1" smtClean="0"/>
              <a:t>Circulation</a:t>
            </a:r>
            <a:endParaRPr lang="nl-NL" dirty="0" smtClean="0"/>
          </a:p>
          <a:p>
            <a:pPr lvl="1"/>
            <a:r>
              <a:rPr lang="nl-NL" dirty="0" err="1" smtClean="0"/>
              <a:t>Disabilities</a:t>
            </a:r>
            <a:endParaRPr lang="nl-NL" dirty="0" smtClean="0"/>
          </a:p>
          <a:p>
            <a:pPr lvl="1"/>
            <a:r>
              <a:rPr lang="nl-NL" dirty="0" smtClean="0"/>
              <a:t>Exposure/Environment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7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Slijmvliezen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Slijmvliezen zeggen veel over de gezondheid van de hond</a:t>
            </a:r>
          </a:p>
          <a:p>
            <a:pPr lvl="1"/>
            <a:r>
              <a:rPr lang="nl-NL" dirty="0"/>
              <a:t>Weten jullie nog de kleuren en afwijkingen?</a:t>
            </a:r>
          </a:p>
          <a:p>
            <a:endParaRPr lang="nl-NL" dirty="0" smtClean="0"/>
          </a:p>
          <a:p>
            <a:r>
              <a:rPr lang="nl-NL" dirty="0" smtClean="0"/>
              <a:t>CRT (</a:t>
            </a:r>
            <a:r>
              <a:rPr lang="nl-NL" dirty="0" err="1" smtClean="0"/>
              <a:t>Capillary</a:t>
            </a:r>
            <a:r>
              <a:rPr lang="nl-NL" dirty="0" smtClean="0"/>
              <a:t> </a:t>
            </a:r>
            <a:r>
              <a:rPr lang="nl-NL" dirty="0" err="1" smtClean="0"/>
              <a:t>Refill</a:t>
            </a:r>
            <a:r>
              <a:rPr lang="nl-NL" dirty="0" smtClean="0"/>
              <a:t> Time)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33" y="3039007"/>
            <a:ext cx="6140767" cy="38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Pols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Hartslag van het dier</a:t>
            </a:r>
          </a:p>
          <a:p>
            <a:r>
              <a:rPr lang="nl-NL" dirty="0" smtClean="0"/>
              <a:t>Zoek de hartslag bij een oppervlakkig gelegen slagader</a:t>
            </a:r>
          </a:p>
          <a:p>
            <a:r>
              <a:rPr lang="nl-NL" dirty="0" smtClean="0"/>
              <a:t>Hartslag moeilijk te vinden? Gebruik een stethoscoop.</a:t>
            </a:r>
          </a:p>
          <a:p>
            <a:r>
              <a:rPr lang="nl-NL" dirty="0" smtClean="0"/>
              <a:t>Letten op:</a:t>
            </a:r>
          </a:p>
          <a:p>
            <a:pPr lvl="1"/>
            <a:r>
              <a:rPr lang="nl-NL" dirty="0" smtClean="0"/>
              <a:t>Frequentie</a:t>
            </a:r>
          </a:p>
          <a:p>
            <a:pPr lvl="1"/>
            <a:r>
              <a:rPr lang="nl-NL" dirty="0" smtClean="0"/>
              <a:t>Ritme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3082328"/>
            <a:ext cx="5993130" cy="37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799</Words>
  <Application>Microsoft Office PowerPoint</Application>
  <PresentationFormat>Breedbeeld</PresentationFormat>
  <Paragraphs>157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EHBO</vt:lpstr>
      <vt:lpstr>Wat gaan we vandaag doen?</vt:lpstr>
      <vt:lpstr>Leerdoelen van deze les</vt:lpstr>
      <vt:lpstr>EHBO</vt:lpstr>
      <vt:lpstr>Regels van de EHBO</vt:lpstr>
      <vt:lpstr>Hanteren en fixeren?</vt:lpstr>
      <vt:lpstr>Opdracht 1: Onderzoek het dier bij spoed</vt:lpstr>
      <vt:lpstr>Slijmvliezen</vt:lpstr>
      <vt:lpstr>Pols</vt:lpstr>
      <vt:lpstr>Ademhaling</vt:lpstr>
      <vt:lpstr>Reflexen</vt:lpstr>
      <vt:lpstr>Opdracht 2: Reanimatie hond</vt:lpstr>
      <vt:lpstr>Stappen van het reanimeren</vt:lpstr>
      <vt:lpstr>Opdracht 3: Wondverband aanleggen</vt:lpstr>
      <vt:lpstr>Verbandregels</vt:lpstr>
      <vt:lpstr>Stappen van verband aanbrengen</vt:lpstr>
      <vt:lpstr>PowerPoint-presentatie</vt:lpstr>
      <vt:lpstr>Opdracht 4:  Triage</vt:lpstr>
      <vt:lpstr>Ga nu aan de slag!  Je krijgt 10-15 minuten per opdracht</vt:lpstr>
      <vt:lpstr>Nabespreken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EHBO</dc:title>
  <dc:creator>Weijden, Yorike van der</dc:creator>
  <cp:lastModifiedBy>Weijden, Yorike van der</cp:lastModifiedBy>
  <cp:revision>21</cp:revision>
  <dcterms:created xsi:type="dcterms:W3CDTF">2018-01-22T13:45:54Z</dcterms:created>
  <dcterms:modified xsi:type="dcterms:W3CDTF">2018-01-25T15:30:58Z</dcterms:modified>
</cp:coreProperties>
</file>